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22" r:id="rId2"/>
    <p:sldId id="326" r:id="rId3"/>
    <p:sldId id="327" r:id="rId4"/>
    <p:sldId id="333" r:id="rId5"/>
    <p:sldId id="334" r:id="rId6"/>
    <p:sldId id="329" r:id="rId7"/>
    <p:sldId id="328" r:id="rId8"/>
    <p:sldId id="348" r:id="rId9"/>
    <p:sldId id="336" r:id="rId10"/>
    <p:sldId id="337" r:id="rId11"/>
    <p:sldId id="338" r:id="rId12"/>
    <p:sldId id="339" r:id="rId13"/>
    <p:sldId id="349" r:id="rId14"/>
    <p:sldId id="340" r:id="rId15"/>
    <p:sldId id="342" r:id="rId16"/>
    <p:sldId id="343" r:id="rId17"/>
    <p:sldId id="358" r:id="rId18"/>
    <p:sldId id="357" r:id="rId19"/>
    <p:sldId id="350" r:id="rId20"/>
    <p:sldId id="354"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ifer Pybus" initials="J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466EE-FFDF-0140-BC6C-F8B2C9B7EB4F}" v="58" dt="2022-10-12T13:53:54.13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p:cViewPr varScale="1">
        <p:scale>
          <a:sx n="76" d="100"/>
          <a:sy n="76" d="100"/>
        </p:scale>
        <p:origin x="17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android.com/reference/android/Manifest.permission#ACCEPT_HANDOV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first step, go to the website above. Next, download the JDK.  Choose the correct version for your computer either: </a:t>
            </a:r>
            <a:r>
              <a:rPr lang="en-GB" sz="2200" b="1" i="0">
                <a:effectLst/>
                <a:latin typeface="Helvetica Neue"/>
                <a:ea typeface="Helvetica Neue"/>
                <a:cs typeface="Helvetica Neue"/>
                <a:sym typeface="Helvetica Neue"/>
              </a:rPr>
              <a:t>macOS Installer or Windows x64 Installer</a:t>
            </a:r>
            <a:r>
              <a:rPr lang="en-GB" sz="2200" b="0" i="0">
                <a:effectLst/>
                <a:latin typeface="Helvetica Neue"/>
                <a:ea typeface="Helvetica Neue"/>
                <a:cs typeface="Helvetica Neue"/>
                <a:sym typeface="Helvetica Neue"/>
              </a:rPr>
              <a:t>. </a:t>
            </a:r>
          </a:p>
          <a:p>
            <a:endParaRPr lang="en-GB" sz="2200" b="0" i="0">
              <a:effectLst/>
              <a:latin typeface="Helvetica Neue"/>
              <a:ea typeface="Helvetica Neue"/>
              <a:cs typeface="Helvetica Neue"/>
              <a:sym typeface="Helvetica Neue"/>
            </a:endParaRPr>
          </a:p>
          <a:p>
            <a:r>
              <a:rPr lang="en-US"/>
              <a:t>Follow the installation instruction and then move on to the next slide.</a:t>
            </a:r>
          </a:p>
        </p:txBody>
      </p:sp>
    </p:spTree>
    <p:extLst>
      <p:ext uri="{BB962C8B-B14F-4D97-AF65-F5344CB8AC3E}">
        <p14:creationId xmlns:p14="http://schemas.microsoft.com/office/powerpoint/2010/main" val="286658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887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1304854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3431489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inside the </a:t>
            </a:r>
            <a:r>
              <a:rPr lang="en-US" err="1"/>
              <a:t>facebook</a:t>
            </a:r>
            <a:r>
              <a:rPr lang="en-US"/>
              <a:t> SDK on the app. </a:t>
            </a:r>
          </a:p>
          <a:p>
            <a:endParaRPr lang="en-US"/>
          </a:p>
          <a:p>
            <a:r>
              <a:rPr lang="en-US"/>
              <a:t>What’s inside? Not all apps utilize the same resources: ASOS wants:</a:t>
            </a:r>
          </a:p>
          <a:p>
            <a:endParaRPr lang="en-US"/>
          </a:p>
          <a:p>
            <a:pPr marL="457200" indent="-457200">
              <a:buAutoNum type="arabicParenR"/>
            </a:pPr>
            <a:r>
              <a:rPr lang="en-US"/>
              <a:t>Facebook Share to make it easier for users to share what they like onto FB</a:t>
            </a:r>
          </a:p>
          <a:p>
            <a:pPr marL="457200" indent="-457200">
              <a:buAutoNum type="arabicParenR"/>
            </a:pPr>
            <a:r>
              <a:rPr lang="en-US"/>
              <a:t>Facebook Login: so that users can logon to ASOS via their FB account</a:t>
            </a:r>
          </a:p>
          <a:p>
            <a:pPr marL="457200" indent="-457200">
              <a:buAutoNum type="arabicParenR"/>
            </a:pPr>
            <a:r>
              <a:rPr lang="en-US"/>
              <a:t>Facebook App Events: which provides </a:t>
            </a:r>
            <a:r>
              <a:rPr lang="en-US" err="1"/>
              <a:t>asos</a:t>
            </a:r>
            <a:r>
              <a:rPr lang="en-US"/>
              <a:t> with a tool to measure user analytics and </a:t>
            </a:r>
            <a:r>
              <a:rPr lang="en-US" err="1"/>
              <a:t>behaviour</a:t>
            </a:r>
            <a:r>
              <a:rPr lang="en-US"/>
              <a:t> while they are inside the ASOS app—where do they go, what do they touch on, later on this can be used to serve you ads you based on what you were looking at, these may appear on your </a:t>
            </a:r>
            <a:r>
              <a:rPr lang="en-US" err="1"/>
              <a:t>facebook</a:t>
            </a:r>
            <a:r>
              <a:rPr lang="en-US"/>
              <a:t> feed</a:t>
            </a:r>
          </a:p>
          <a:p>
            <a:pPr marL="457200" indent="-457200">
              <a:buAutoNum type="arabicParenR"/>
            </a:pPr>
            <a:r>
              <a:rPr lang="en-US"/>
              <a:t>Then </a:t>
            </a:r>
            <a:r>
              <a:rPr lang="en-US" err="1"/>
              <a:t>imagepipeline</a:t>
            </a:r>
            <a:r>
              <a:rPr lang="en-US"/>
              <a:t> and drawee make it easy to move images from one place to another, </a:t>
            </a:r>
            <a:r>
              <a:rPr lang="en-US" err="1"/>
              <a:t>ie</a:t>
            </a:r>
            <a:r>
              <a:rPr lang="en-US"/>
              <a:t> the image of the shoes you were looking at on ASOS.</a:t>
            </a:r>
          </a:p>
          <a:p>
            <a:pPr marL="457200" indent="-457200">
              <a:buAutoNum type="arabicParenR"/>
            </a:pPr>
            <a:endParaRPr lang="en-US"/>
          </a:p>
        </p:txBody>
      </p:sp>
    </p:spTree>
    <p:extLst>
      <p:ext uri="{BB962C8B-B14F-4D97-AF65-F5344CB8AC3E}">
        <p14:creationId xmlns:p14="http://schemas.microsoft.com/office/powerpoint/2010/main" val="372246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216939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a:t>Follow the link to download </a:t>
            </a:r>
            <a:r>
              <a:rPr lang="en-US" err="1"/>
              <a:t>classyshark</a:t>
            </a:r>
            <a:r>
              <a:rPr lang="en-US"/>
              <a:t>. You needed the JDK download so that this </a:t>
            </a:r>
            <a:r>
              <a:rPr lang="en-US" err="1"/>
              <a:t>programme</a:t>
            </a:r>
            <a:r>
              <a:rPr lang="en-US"/>
              <a:t> will run on your computer. If this doesn’t work, go back to step and make sure you downloaded the JDK properly.</a:t>
            </a:r>
          </a:p>
          <a:p>
            <a:pPr marL="457200" indent="-457200">
              <a:buAutoNum type="arabicPeriod"/>
            </a:pPr>
            <a:r>
              <a:rPr lang="en-US"/>
              <a:t>Scroll down to ‘download’</a:t>
            </a:r>
          </a:p>
        </p:txBody>
      </p:sp>
    </p:spTree>
    <p:extLst>
      <p:ext uri="{BB962C8B-B14F-4D97-AF65-F5344CB8AC3E}">
        <p14:creationId xmlns:p14="http://schemas.microsoft.com/office/powerpoint/2010/main" val="358438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the instructions for downloading </a:t>
            </a:r>
            <a:r>
              <a:rPr lang="en-US" err="1"/>
              <a:t>ClassyShark</a:t>
            </a:r>
            <a:r>
              <a:rPr lang="en-US"/>
              <a:t>. If you are having trouble opening it you may have to double click to allow (PC) or control click (Mac)</a:t>
            </a:r>
          </a:p>
        </p:txBody>
      </p:sp>
    </p:spTree>
    <p:extLst>
      <p:ext uri="{BB962C8B-B14F-4D97-AF65-F5344CB8AC3E}">
        <p14:creationId xmlns:p14="http://schemas.microsoft.com/office/powerpoint/2010/main" val="99300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open </a:t>
            </a:r>
            <a:r>
              <a:rPr lang="en-US" err="1"/>
              <a:t>ClassShark</a:t>
            </a:r>
            <a:r>
              <a:rPr lang="en-US"/>
              <a:t> you should see this.</a:t>
            </a:r>
          </a:p>
        </p:txBody>
      </p:sp>
    </p:spTree>
    <p:extLst>
      <p:ext uri="{BB962C8B-B14F-4D97-AF65-F5344CB8AC3E}">
        <p14:creationId xmlns:p14="http://schemas.microsoft.com/office/powerpoint/2010/main" val="379747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APK pure is a website that allows you to download any APK (android package), that is the entire contents of any mobile application. With the APK you can look inside and what kind of data your apps need in order to function. </a:t>
            </a:r>
          </a:p>
          <a:p>
            <a:endParaRPr lang="en-US"/>
          </a:p>
          <a:p>
            <a:r>
              <a:rPr lang="en-US"/>
              <a:t>NB </a:t>
            </a:r>
            <a:r>
              <a:rPr lang="en-US" err="1"/>
              <a:t>Classshark</a:t>
            </a:r>
            <a:r>
              <a:rPr lang="en-US"/>
              <a:t> only works with APK files NOT XAPK files. If you see an app like this, click on the versions to see if there is an APK version you can download instead like here.</a:t>
            </a:r>
          </a:p>
          <a:p>
            <a:endParaRPr lang="en-US"/>
          </a:p>
          <a:p>
            <a:r>
              <a:rPr lang="en-US"/>
              <a:t>To convert: </a:t>
            </a:r>
            <a:r>
              <a:rPr lang="en-US" err="1"/>
              <a:t>XAPK.zip</a:t>
            </a:r>
            <a:r>
              <a:rPr lang="en-US"/>
              <a:t> (add zip).</a:t>
            </a:r>
          </a:p>
        </p:txBody>
      </p:sp>
    </p:spTree>
    <p:extLst>
      <p:ext uri="{BB962C8B-B14F-4D97-AF65-F5344CB8AC3E}">
        <p14:creationId xmlns:p14="http://schemas.microsoft.com/office/powerpoint/2010/main" val="278172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835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have done everything right, you should end up with this screen. </a:t>
            </a:r>
          </a:p>
          <a:p>
            <a:endParaRPr lang="en-US"/>
          </a:p>
          <a:p>
            <a:r>
              <a:rPr lang="en-US"/>
              <a:t>Take note on the side of two important things:</a:t>
            </a:r>
          </a:p>
          <a:p>
            <a:pPr marL="457200" indent="-457200">
              <a:buAutoNum type="arabicParenR"/>
            </a:pPr>
            <a:r>
              <a:rPr lang="en-US"/>
              <a:t>Android Manifest – here you will find a list of all of the apps permissions: If you would like to see exactly what these permissions do and if they are classed as normal, dangerous or unknown: </a:t>
            </a:r>
            <a:r>
              <a:rPr lang="en-GB">
                <a:hlinkClick r:id="rId3"/>
              </a:rPr>
              <a:t>https://developer.android.com/reference/android/Manifest.permission#ACCEPT_HANDOVER</a:t>
            </a:r>
            <a:endParaRPr lang="en-GB"/>
          </a:p>
          <a:p>
            <a:pPr marL="457200" indent="-457200">
              <a:buAutoNum type="arabicParenR"/>
            </a:pPr>
            <a:r>
              <a:rPr lang="en-GB"/>
              <a:t>The classes folder: Inside this folder you will find all of the third party trackers that share personal data with the application. These are identified with </a:t>
            </a:r>
            <a:r>
              <a:rPr lang="en-GB" b="1" u="sng"/>
              <a:t>.com </a:t>
            </a:r>
            <a:r>
              <a:rPr lang="en-GB"/>
              <a:t>next to them.</a:t>
            </a:r>
            <a:endParaRPr lang="en-US"/>
          </a:p>
        </p:txBody>
      </p:sp>
    </p:spTree>
    <p:extLst>
      <p:ext uri="{BB962C8B-B14F-4D97-AF65-F5344CB8AC3E}">
        <p14:creationId xmlns:p14="http://schemas.microsoft.com/office/powerpoint/2010/main" val="58658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you see ‘permission’ this is a data permission that the application has to gain access to your device. For example we can see that this app </a:t>
            </a:r>
            <a:r>
              <a:rPr lang="en-US" err="1"/>
              <a:t>hasI</a:t>
            </a:r>
            <a:r>
              <a:rPr lang="en-US"/>
              <a:t> the Internet permission. </a:t>
            </a:r>
          </a:p>
          <a:p>
            <a:endParaRPr lang="en-US"/>
          </a:p>
          <a:p>
            <a:r>
              <a:rPr lang="en-US"/>
              <a:t>But what is this? What does it mean? </a:t>
            </a:r>
          </a:p>
        </p:txBody>
      </p:sp>
    </p:spTree>
    <p:extLst>
      <p:ext uri="{BB962C8B-B14F-4D97-AF65-F5344CB8AC3E}">
        <p14:creationId xmlns:p14="http://schemas.microsoft.com/office/powerpoint/2010/main" val="396690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821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07532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7" r:id="rId6"/>
    <p:sldLayoutId id="2147483659" r:id="rId7"/>
    <p:sldLayoutId id="2147483660" r:id="rId8"/>
    <p:sldLayoutId id="2147483661" r:id="rId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android.com/reference/android/Manifest.permission#ACCEPT_HANDOVER"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oracle.com/technetwork/java/javase/downloads/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oogle/android-classyshar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pkpure.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upport.apple.com/en-us/HT202491"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Demo of how we download APKs and insert them into Manifest Destiny"/>
          <p:cNvSpPr txBox="1">
            <a:spLocks noGrp="1"/>
          </p:cNvSpPr>
          <p:nvPr>
            <p:ph type="body" idx="14"/>
          </p:nvPr>
        </p:nvSpPr>
        <p:spPr>
          <a:xfrm>
            <a:off x="1270000" y="2742972"/>
            <a:ext cx="10464800" cy="1672253"/>
          </a:xfrm>
          <a:prstGeom prst="rect">
            <a:avLst/>
          </a:prstGeom>
        </p:spPr>
        <p:txBody>
          <a:bodyPr/>
          <a:lstStyle/>
          <a:p>
            <a:r>
              <a:rPr lang="en-GB"/>
              <a:t>Step-by-step instructions for opening mobile apps to examine the data permissions and trackers inside</a:t>
            </a:r>
            <a:endParaRPr/>
          </a:p>
        </p:txBody>
      </p:sp>
    </p:spTree>
    <p:extLst>
      <p:ext uri="{BB962C8B-B14F-4D97-AF65-F5344CB8AC3E}">
        <p14:creationId xmlns:p14="http://schemas.microsoft.com/office/powerpoint/2010/main" val="276707164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B07515D-638A-9F43-AAE5-9FF108974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65" y="0"/>
            <a:ext cx="13822465" cy="9753600"/>
          </a:xfrm>
          <a:prstGeom prst="rect">
            <a:avLst/>
          </a:prstGeom>
        </p:spPr>
      </p:pic>
    </p:spTree>
    <p:extLst>
      <p:ext uri="{BB962C8B-B14F-4D97-AF65-F5344CB8AC3E}">
        <p14:creationId xmlns:p14="http://schemas.microsoft.com/office/powerpoint/2010/main" val="20557534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C0E4-A1DF-8C48-B545-7FF426DA4E67}"/>
              </a:ext>
            </a:extLst>
          </p:cNvPr>
          <p:cNvSpPr>
            <a:spLocks noGrp="1"/>
          </p:cNvSpPr>
          <p:nvPr>
            <p:ph type="title"/>
          </p:nvPr>
        </p:nvSpPr>
        <p:spPr>
          <a:xfrm>
            <a:off x="952500" y="0"/>
            <a:ext cx="11099800" cy="1548674"/>
          </a:xfrm>
        </p:spPr>
        <p:txBody>
          <a:bodyPr/>
          <a:lstStyle/>
          <a:p>
            <a:r>
              <a:rPr lang="en-US"/>
              <a:t>Looking at Manifests…</a:t>
            </a:r>
          </a:p>
        </p:txBody>
      </p:sp>
      <p:pic>
        <p:nvPicPr>
          <p:cNvPr id="9" name="Picture 8" descr="Graphical user interface, text&#10;&#10;Description automatically generated">
            <a:extLst>
              <a:ext uri="{FF2B5EF4-FFF2-40B4-BE49-F238E27FC236}">
                <a16:creationId xmlns:a16="http://schemas.microsoft.com/office/drawing/2014/main" id="{C9D77C8B-979E-8945-B2C1-E85DA2C88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1207621"/>
            <a:ext cx="12280900" cy="8623300"/>
          </a:xfrm>
          <a:prstGeom prst="rect">
            <a:avLst/>
          </a:prstGeom>
        </p:spPr>
      </p:pic>
      <p:sp>
        <p:nvSpPr>
          <p:cNvPr id="6" name="Left Arrow 5">
            <a:extLst>
              <a:ext uri="{FF2B5EF4-FFF2-40B4-BE49-F238E27FC236}">
                <a16:creationId xmlns:a16="http://schemas.microsoft.com/office/drawing/2014/main" id="{841F50E1-4010-B54F-92B0-C821A7F4C727}"/>
              </a:ext>
            </a:extLst>
          </p:cNvPr>
          <p:cNvSpPr/>
          <p:nvPr/>
        </p:nvSpPr>
        <p:spPr>
          <a:xfrm rot="5400000">
            <a:off x="-520922" y="3825651"/>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F7B6B61D-5AB8-DF4D-8591-F4CD5DE9D6AC}"/>
              </a:ext>
            </a:extLst>
          </p:cNvPr>
          <p:cNvSpPr/>
          <p:nvPr/>
        </p:nvSpPr>
        <p:spPr>
          <a:xfrm>
            <a:off x="11254279" y="7734001"/>
            <a:ext cx="1038276" cy="762150"/>
          </a:xfrm>
          <a:prstGeom prst="leftArrow">
            <a:avLst>
              <a:gd name="adj1" fmla="val 50000"/>
              <a:gd name="adj2" fmla="val 4525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787448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AF82-8EA1-1445-B896-839CAB922E45}"/>
              </a:ext>
            </a:extLst>
          </p:cNvPr>
          <p:cNvSpPr>
            <a:spLocks noGrp="1"/>
          </p:cNvSpPr>
          <p:nvPr>
            <p:ph type="title"/>
          </p:nvPr>
        </p:nvSpPr>
        <p:spPr>
          <a:xfrm>
            <a:off x="691243" y="0"/>
            <a:ext cx="11099800" cy="2159000"/>
          </a:xfrm>
        </p:spPr>
        <p:txBody>
          <a:bodyPr>
            <a:normAutofit fontScale="90000"/>
          </a:bodyPr>
          <a:lstStyle/>
          <a:p>
            <a:r>
              <a:rPr lang="en-US" sz="7200"/>
              <a:t>Understanding</a:t>
            </a:r>
            <a:r>
              <a:rPr lang="en-US"/>
              <a:t> permissions</a:t>
            </a:r>
          </a:p>
        </p:txBody>
      </p:sp>
      <p:sp>
        <p:nvSpPr>
          <p:cNvPr id="3" name="Text Placeholder 2">
            <a:extLst>
              <a:ext uri="{FF2B5EF4-FFF2-40B4-BE49-F238E27FC236}">
                <a16:creationId xmlns:a16="http://schemas.microsoft.com/office/drawing/2014/main" id="{317A38BC-3144-114A-AD1B-5BB918B5F84A}"/>
              </a:ext>
            </a:extLst>
          </p:cNvPr>
          <p:cNvSpPr>
            <a:spLocks noGrp="1"/>
          </p:cNvSpPr>
          <p:nvPr>
            <p:ph type="body" idx="1"/>
          </p:nvPr>
        </p:nvSpPr>
        <p:spPr>
          <a:xfrm>
            <a:off x="377734" y="2159000"/>
            <a:ext cx="11099800" cy="988423"/>
          </a:xfrm>
        </p:spPr>
        <p:txBody>
          <a:bodyPr>
            <a:normAutofit lnSpcReduction="10000"/>
          </a:bodyPr>
          <a:lstStyle/>
          <a:p>
            <a:pPr marL="0" indent="0">
              <a:buNone/>
            </a:pPr>
            <a:r>
              <a:rPr lang="en-GB">
                <a:hlinkClick r:id="rId2"/>
              </a:rPr>
              <a:t>https://developer.android.com/reference/android/Manifest.permission#ACCEPT_HANDOVER</a:t>
            </a:r>
            <a:endParaRPr lang="en-US"/>
          </a:p>
        </p:txBody>
      </p:sp>
      <p:pic>
        <p:nvPicPr>
          <p:cNvPr id="5" name="Picture 4">
            <a:extLst>
              <a:ext uri="{FF2B5EF4-FFF2-40B4-BE49-F238E27FC236}">
                <a16:creationId xmlns:a16="http://schemas.microsoft.com/office/drawing/2014/main" id="{725C2FDE-7C09-1143-942F-6A84C86C8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5" y="3805281"/>
            <a:ext cx="12865826" cy="5547723"/>
          </a:xfrm>
          <a:prstGeom prst="rect">
            <a:avLst/>
          </a:prstGeom>
        </p:spPr>
      </p:pic>
      <p:sp>
        <p:nvSpPr>
          <p:cNvPr id="6" name="Left Arrow 5">
            <a:extLst>
              <a:ext uri="{FF2B5EF4-FFF2-40B4-BE49-F238E27FC236}">
                <a16:creationId xmlns:a16="http://schemas.microsoft.com/office/drawing/2014/main" id="{5D63F5AC-DA59-5A46-90B1-5400693157A3}"/>
              </a:ext>
            </a:extLst>
          </p:cNvPr>
          <p:cNvSpPr/>
          <p:nvPr/>
        </p:nvSpPr>
        <p:spPr>
          <a:xfrm>
            <a:off x="3161211" y="7858160"/>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634331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8AB4-ADBF-F641-9AC1-B34D132CB2B2}"/>
              </a:ext>
            </a:extLst>
          </p:cNvPr>
          <p:cNvSpPr>
            <a:spLocks noGrp="1"/>
          </p:cNvSpPr>
          <p:nvPr>
            <p:ph type="title"/>
          </p:nvPr>
        </p:nvSpPr>
        <p:spPr>
          <a:xfrm>
            <a:off x="707173" y="75580"/>
            <a:ext cx="11099800" cy="2159000"/>
          </a:xfrm>
        </p:spPr>
        <p:txBody>
          <a:bodyPr>
            <a:normAutofit/>
          </a:bodyPr>
          <a:lstStyle/>
          <a:p>
            <a:r>
              <a:rPr lang="en-US" sz="4000"/>
              <a:t>Manifests are a bit overwhelming…</a:t>
            </a:r>
          </a:p>
        </p:txBody>
      </p:sp>
      <p:pic>
        <p:nvPicPr>
          <p:cNvPr id="5" name="Picture 4" descr="Table&#10;&#10;Description automatically generated">
            <a:extLst>
              <a:ext uri="{FF2B5EF4-FFF2-40B4-BE49-F238E27FC236}">
                <a16:creationId xmlns:a16="http://schemas.microsoft.com/office/drawing/2014/main" id="{BF001EFF-CAA3-284B-9DB1-344EDA98C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73" y="2047488"/>
            <a:ext cx="8343900" cy="7340600"/>
          </a:xfrm>
          <a:prstGeom prst="rect">
            <a:avLst/>
          </a:prstGeom>
        </p:spPr>
      </p:pic>
      <p:sp>
        <p:nvSpPr>
          <p:cNvPr id="6" name="TextBox 5">
            <a:extLst>
              <a:ext uri="{FF2B5EF4-FFF2-40B4-BE49-F238E27FC236}">
                <a16:creationId xmlns:a16="http://schemas.microsoft.com/office/drawing/2014/main" id="{87FAF636-985D-FC40-A5FC-9813749F86B3}"/>
              </a:ext>
            </a:extLst>
          </p:cNvPr>
          <p:cNvSpPr txBox="1"/>
          <p:nvPr/>
        </p:nvSpPr>
        <p:spPr>
          <a:xfrm>
            <a:off x="9051073" y="2883236"/>
            <a:ext cx="3456878"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Easiest way to pull out the manifest via </a:t>
            </a:r>
            <a:r>
              <a:rPr kumimoji="0" lang="en-US" sz="2400" b="0" i="0" u="none" strike="noStrike" cap="none" spc="0" normalizeH="0" baseline="0" err="1">
                <a:ln>
                  <a:noFill/>
                </a:ln>
                <a:solidFill>
                  <a:srgbClr val="000000"/>
                </a:solidFill>
                <a:effectLst/>
                <a:uFillTx/>
                <a:latin typeface="Helvetica Neue"/>
                <a:ea typeface="Helvetica Neue"/>
                <a:cs typeface="Helvetica Neue"/>
                <a:sym typeface="Helvetica Neue"/>
              </a:rPr>
              <a:t>ClassyShark</a:t>
            </a: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 is to copy the manifest and paste it into a word document. Then do a manual </a:t>
            </a:r>
            <a:r>
              <a:rPr kumimoji="0" lang="en-US" sz="2400" b="0" i="0" u="none" strike="noStrike" cap="none" spc="0" normalizeH="0" baseline="0" err="1">
                <a:ln>
                  <a:noFill/>
                </a:ln>
                <a:solidFill>
                  <a:srgbClr val="000000"/>
                </a:solidFill>
                <a:effectLst/>
                <a:uFillTx/>
                <a:latin typeface="Helvetica Neue"/>
                <a:ea typeface="Helvetica Neue"/>
                <a:cs typeface="Helvetica Neue"/>
                <a:sym typeface="Helvetica Neue"/>
              </a:rPr>
              <a:t>seach</a:t>
            </a: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 for </a:t>
            </a:r>
            <a:r>
              <a:rPr kumimoji="0" lang="en-US" sz="2400" i="0" u="none" strike="noStrike" cap="none" spc="0" normalizeH="0" baseline="0">
                <a:ln>
                  <a:noFill/>
                </a:ln>
                <a:solidFill>
                  <a:srgbClr val="000000"/>
                </a:solidFill>
                <a:effectLst/>
                <a:uFillTx/>
                <a:latin typeface="Helvetica Neue"/>
                <a:ea typeface="Helvetica Neue"/>
                <a:cs typeface="Helvetica Neue"/>
                <a:sym typeface="Helvetica Neue"/>
              </a:rPr>
              <a:t>‘</a:t>
            </a:r>
            <a:r>
              <a:rPr kumimoji="0" lang="en-US" sz="2400" i="1" u="none" strike="noStrike" cap="none" spc="0" normalizeH="0" baseline="0" err="1">
                <a:ln>
                  <a:noFill/>
                </a:ln>
                <a:solidFill>
                  <a:srgbClr val="000000"/>
                </a:solidFill>
                <a:effectLst/>
                <a:uFillTx/>
                <a:latin typeface="Helvetica Neue"/>
                <a:ea typeface="Helvetica Neue"/>
                <a:cs typeface="Helvetica Neue"/>
                <a:sym typeface="Helvetica Neue"/>
              </a:rPr>
              <a:t>android.permission</a:t>
            </a:r>
            <a:r>
              <a:rPr kumimoji="0" lang="en-US" sz="2400" i="0" u="none" strike="noStrike" cap="none" spc="0" normalizeH="0" baseline="0">
                <a:ln>
                  <a:noFill/>
                </a:ln>
                <a:solidFill>
                  <a:srgbClr val="000000"/>
                </a:solidFill>
                <a:effectLst/>
                <a:uFillTx/>
                <a:latin typeface="Helvetica Neue"/>
                <a:ea typeface="Helvetica Neue"/>
                <a:cs typeface="Helvetica Neue"/>
                <a:sym typeface="Helvetica Neue"/>
              </a:rPr>
              <a:t>’.</a:t>
            </a:r>
          </a:p>
          <a:p>
            <a:pPr marL="0" marR="0" indent="0" algn="l" defTabSz="584200" rtl="0" fontAlgn="auto" latinLnBrk="0" hangingPunct="0">
              <a:lnSpc>
                <a:spcPct val="100000"/>
              </a:lnSpc>
              <a:spcBef>
                <a:spcPts val="0"/>
              </a:spcBef>
              <a:spcAft>
                <a:spcPts val="0"/>
              </a:spcAft>
              <a:buClrTx/>
              <a:buSzTx/>
              <a:buFontTx/>
              <a:buNone/>
              <a:tabLst/>
            </a:pPr>
            <a:endParaRPr lang="en-US" b="0"/>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This </a:t>
            </a:r>
            <a:r>
              <a:rPr lang="en-US" b="0"/>
              <a:t>will highlight all permissions that you can then cross check with the android developer page.</a:t>
            </a:r>
            <a:endPar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665207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7402-632B-7F40-8993-FCC45A4E6CF5}"/>
              </a:ext>
            </a:extLst>
          </p:cNvPr>
          <p:cNvSpPr>
            <a:spLocks noGrp="1"/>
          </p:cNvSpPr>
          <p:nvPr>
            <p:ph type="title"/>
          </p:nvPr>
        </p:nvSpPr>
        <p:spPr>
          <a:xfrm>
            <a:off x="20320" y="0"/>
            <a:ext cx="12984480" cy="2159000"/>
          </a:xfrm>
        </p:spPr>
        <p:txBody>
          <a:bodyPr>
            <a:noAutofit/>
          </a:bodyPr>
          <a:lstStyle/>
          <a:p>
            <a:r>
              <a:rPr lang="en-US" sz="5400"/>
              <a:t>Manifests also show us </a:t>
            </a:r>
            <a:r>
              <a:rPr lang="en-US" sz="5400" b="1" i="1" u="sng"/>
              <a:t>activities</a:t>
            </a:r>
            <a:r>
              <a:rPr lang="en-US" sz="5400"/>
              <a:t>, which give us clues about the trackers inside</a:t>
            </a:r>
          </a:p>
        </p:txBody>
      </p:sp>
      <p:pic>
        <p:nvPicPr>
          <p:cNvPr id="5" name="Picture 4">
            <a:extLst>
              <a:ext uri="{FF2B5EF4-FFF2-40B4-BE49-F238E27FC236}">
                <a16:creationId xmlns:a16="http://schemas.microsoft.com/office/drawing/2014/main" id="{0198B912-4744-3849-A162-1D7F493CA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788" y="2159000"/>
            <a:ext cx="15093588" cy="10149387"/>
          </a:xfrm>
          <a:prstGeom prst="rect">
            <a:avLst/>
          </a:prstGeom>
        </p:spPr>
      </p:pic>
      <p:sp>
        <p:nvSpPr>
          <p:cNvPr id="6" name="Left Arrow 5">
            <a:extLst>
              <a:ext uri="{FF2B5EF4-FFF2-40B4-BE49-F238E27FC236}">
                <a16:creationId xmlns:a16="http://schemas.microsoft.com/office/drawing/2014/main" id="{C7DBBDA3-393D-9F4B-A4EC-3C2968264A96}"/>
              </a:ext>
            </a:extLst>
          </p:cNvPr>
          <p:cNvSpPr/>
          <p:nvPr/>
        </p:nvSpPr>
        <p:spPr>
          <a:xfrm rot="10800000">
            <a:off x="-627017" y="7707068"/>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AA27CD65-8A22-5A41-9A9B-ADE64A568B52}"/>
              </a:ext>
            </a:extLst>
          </p:cNvPr>
          <p:cNvSpPr/>
          <p:nvPr/>
        </p:nvSpPr>
        <p:spPr>
          <a:xfrm rot="10800000">
            <a:off x="1243035" y="8403361"/>
            <a:ext cx="3452994" cy="479382"/>
          </a:xfrm>
          <a:prstGeom prst="leftArrow">
            <a:avLst>
              <a:gd name="adj1" fmla="val 5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12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91288-CFB0-7D41-B8E2-52C3B218C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420945" cy="10136777"/>
          </a:xfrm>
          <a:prstGeom prst="rect">
            <a:avLst/>
          </a:prstGeom>
        </p:spPr>
      </p:pic>
      <p:sp>
        <p:nvSpPr>
          <p:cNvPr id="3" name="Left Arrow 2">
            <a:extLst>
              <a:ext uri="{FF2B5EF4-FFF2-40B4-BE49-F238E27FC236}">
                <a16:creationId xmlns:a16="http://schemas.microsoft.com/office/drawing/2014/main" id="{3545ACFD-711B-6647-A19F-EDAC54674D19}"/>
              </a:ext>
            </a:extLst>
          </p:cNvPr>
          <p:cNvSpPr/>
          <p:nvPr/>
        </p:nvSpPr>
        <p:spPr>
          <a:xfrm>
            <a:off x="3411470" y="826903"/>
            <a:ext cx="3452994" cy="479382"/>
          </a:xfrm>
          <a:prstGeom prst="leftArrow">
            <a:avLst>
              <a:gd name="adj1" fmla="val 5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1497598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3099519" y="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096829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1956519" y="285750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22242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F2EADA8C-18DA-8444-B3BF-1AFAF11E6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1" y="1170900"/>
            <a:ext cx="4712970" cy="7153950"/>
          </a:xfrm>
          <a:prstGeom prst="rect">
            <a:avLst/>
          </a:prstGeom>
        </p:spPr>
      </p:pic>
      <p:pic>
        <p:nvPicPr>
          <p:cNvPr id="9" name="Picture 8" descr="Text&#10;&#10;Description automatically generated">
            <a:extLst>
              <a:ext uri="{FF2B5EF4-FFF2-40B4-BE49-F238E27FC236}">
                <a16:creationId xmlns:a16="http://schemas.microsoft.com/office/drawing/2014/main" id="{0B772A87-D5D2-6E41-91F3-5D61D08AC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029" y="0"/>
            <a:ext cx="5124310" cy="9753600"/>
          </a:xfrm>
          <a:prstGeom prst="rect">
            <a:avLst/>
          </a:prstGeom>
        </p:spPr>
      </p:pic>
    </p:spTree>
    <p:extLst>
      <p:ext uri="{BB962C8B-B14F-4D97-AF65-F5344CB8AC3E}">
        <p14:creationId xmlns:p14="http://schemas.microsoft.com/office/powerpoint/2010/main" val="27882896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art, sunburst chart&#10;&#10;Description automatically generated">
            <a:extLst>
              <a:ext uri="{FF2B5EF4-FFF2-40B4-BE49-F238E27FC236}">
                <a16:creationId xmlns:a16="http://schemas.microsoft.com/office/drawing/2014/main" id="{5AACF25F-E101-C040-A5BB-35D81CFDB158}"/>
              </a:ext>
            </a:extLst>
          </p:cNvPr>
          <p:cNvPicPr>
            <a:picLocks noChangeAspect="1"/>
          </p:cNvPicPr>
          <p:nvPr/>
        </p:nvPicPr>
        <p:blipFill rotWithShape="1">
          <a:blip r:embed="rId3">
            <a:extLst>
              <a:ext uri="{28A0092B-C50C-407E-A947-70E740481C1C}">
                <a14:useLocalDpi xmlns:a14="http://schemas.microsoft.com/office/drawing/2010/main" val="0"/>
              </a:ext>
            </a:extLst>
          </a:blip>
          <a:srcRect r="9649" b="-1"/>
          <a:stretch/>
        </p:blipFill>
        <p:spPr>
          <a:xfrm>
            <a:off x="20" y="1823"/>
            <a:ext cx="13004780" cy="9751777"/>
          </a:xfrm>
          <a:prstGeom prst="rect">
            <a:avLst/>
          </a:prstGeom>
        </p:spPr>
      </p:pic>
      <p:sp>
        <p:nvSpPr>
          <p:cNvPr id="7" name="Left Arrow 6">
            <a:extLst>
              <a:ext uri="{FF2B5EF4-FFF2-40B4-BE49-F238E27FC236}">
                <a16:creationId xmlns:a16="http://schemas.microsoft.com/office/drawing/2014/main" id="{DF326C74-50A5-8A47-94C5-4E65972884DF}"/>
              </a:ext>
            </a:extLst>
          </p:cNvPr>
          <p:cNvSpPr/>
          <p:nvPr/>
        </p:nvSpPr>
        <p:spPr>
          <a:xfrm>
            <a:off x="1975188" y="2561064"/>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300693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email, website&#10;&#10;Description automatically generated">
            <a:extLst>
              <a:ext uri="{FF2B5EF4-FFF2-40B4-BE49-F238E27FC236}">
                <a16:creationId xmlns:a16="http://schemas.microsoft.com/office/drawing/2014/main" id="{553DF380-2F6D-034F-BA3D-40797648934D}"/>
              </a:ext>
            </a:extLst>
          </p:cNvPr>
          <p:cNvPicPr>
            <a:picLocks noChangeAspect="1"/>
          </p:cNvPicPr>
          <p:nvPr/>
        </p:nvPicPr>
        <p:blipFill rotWithShape="1">
          <a:blip r:embed="rId3">
            <a:extLst>
              <a:ext uri="{28A0092B-C50C-407E-A947-70E740481C1C}">
                <a14:useLocalDpi xmlns:a14="http://schemas.microsoft.com/office/drawing/2010/main" val="0"/>
              </a:ext>
            </a:extLst>
          </a:blip>
          <a:srcRect b="24793"/>
          <a:stretch/>
        </p:blipFill>
        <p:spPr>
          <a:xfrm>
            <a:off x="1126607" y="2703086"/>
            <a:ext cx="11318153" cy="7050514"/>
          </a:xfrm>
          <a:prstGeom prst="rect">
            <a:avLst/>
          </a:prstGeom>
        </p:spPr>
      </p:pic>
      <p:sp>
        <p:nvSpPr>
          <p:cNvPr id="2" name="Title 1">
            <a:extLst>
              <a:ext uri="{FF2B5EF4-FFF2-40B4-BE49-F238E27FC236}">
                <a16:creationId xmlns:a16="http://schemas.microsoft.com/office/drawing/2014/main" id="{AA93D2C1-0022-704C-9CE0-CA1CB672EC1F}"/>
              </a:ext>
            </a:extLst>
          </p:cNvPr>
          <p:cNvSpPr>
            <a:spLocks noGrp="1"/>
          </p:cNvSpPr>
          <p:nvPr>
            <p:ph type="title"/>
          </p:nvPr>
        </p:nvSpPr>
        <p:spPr>
          <a:xfrm>
            <a:off x="0" y="-68114"/>
            <a:ext cx="13004800" cy="1800661"/>
          </a:xfrm>
        </p:spPr>
        <p:txBody>
          <a:bodyPr>
            <a:normAutofit/>
          </a:bodyPr>
          <a:lstStyle/>
          <a:p>
            <a:r>
              <a:rPr lang="en-GB" sz="4800"/>
              <a:t>Step 1: JDK Download (Java Developer Kit):</a:t>
            </a:r>
            <a:endParaRPr lang="en-US" sz="4800"/>
          </a:p>
        </p:txBody>
      </p:sp>
      <p:sp>
        <p:nvSpPr>
          <p:cNvPr id="3" name="Text Placeholder 2">
            <a:extLst>
              <a:ext uri="{FF2B5EF4-FFF2-40B4-BE49-F238E27FC236}">
                <a16:creationId xmlns:a16="http://schemas.microsoft.com/office/drawing/2014/main" id="{274C51D1-0F42-4644-9CF4-797BB17450ED}"/>
              </a:ext>
            </a:extLst>
          </p:cNvPr>
          <p:cNvSpPr>
            <a:spLocks noGrp="1"/>
          </p:cNvSpPr>
          <p:nvPr>
            <p:ph type="body" idx="1"/>
          </p:nvPr>
        </p:nvSpPr>
        <p:spPr>
          <a:xfrm>
            <a:off x="586858" y="1424731"/>
            <a:ext cx="11099800" cy="1269445"/>
          </a:xfrm>
        </p:spPr>
        <p:txBody>
          <a:bodyPr anchor="t"/>
          <a:lstStyle/>
          <a:p>
            <a:pPr marL="514350" lvl="0" indent="-514350">
              <a:buFont typeface="+mj-lt"/>
              <a:buAutoNum type="arabicPeriod"/>
            </a:pPr>
            <a:r>
              <a:rPr lang="en-GB">
                <a:hlinkClick r:id="rId4"/>
              </a:rPr>
              <a:t>https://www.oracle.com/technetwork/java/javase/downloads/index.html</a:t>
            </a:r>
            <a:r>
              <a:rPr lang="en-GB"/>
              <a:t> </a:t>
            </a:r>
          </a:p>
          <a:p>
            <a:pPr marL="0" indent="0">
              <a:buNone/>
            </a:pPr>
            <a:endParaRPr lang="en-US"/>
          </a:p>
        </p:txBody>
      </p:sp>
      <p:sp>
        <p:nvSpPr>
          <p:cNvPr id="11" name="Left Arrow 10">
            <a:extLst>
              <a:ext uri="{FF2B5EF4-FFF2-40B4-BE49-F238E27FC236}">
                <a16:creationId xmlns:a16="http://schemas.microsoft.com/office/drawing/2014/main" id="{9F5845F4-6E96-C148-87AD-686C26A659ED}"/>
              </a:ext>
            </a:extLst>
          </p:cNvPr>
          <p:cNvSpPr/>
          <p:nvPr/>
        </p:nvSpPr>
        <p:spPr>
          <a:xfrm>
            <a:off x="3307040" y="6451394"/>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Left Arrow 7">
            <a:extLst>
              <a:ext uri="{FF2B5EF4-FFF2-40B4-BE49-F238E27FC236}">
                <a16:creationId xmlns:a16="http://schemas.microsoft.com/office/drawing/2014/main" id="{6E7F4CC3-7736-D646-B6BF-31979F19BD90}"/>
              </a:ext>
            </a:extLst>
          </p:cNvPr>
          <p:cNvSpPr/>
          <p:nvPr/>
        </p:nvSpPr>
        <p:spPr>
          <a:xfrm>
            <a:off x="2669590" y="8918041"/>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5246765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3099519" y="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4001035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C377-7085-864B-AF24-E7FACAB8C956}"/>
              </a:ext>
            </a:extLst>
          </p:cNvPr>
          <p:cNvSpPr>
            <a:spLocks noGrp="1"/>
          </p:cNvSpPr>
          <p:nvPr>
            <p:ph type="title"/>
          </p:nvPr>
        </p:nvSpPr>
        <p:spPr/>
        <p:txBody>
          <a:bodyPr>
            <a:normAutofit fontScale="90000"/>
          </a:bodyPr>
          <a:lstStyle/>
          <a:p>
            <a:r>
              <a:rPr lang="en-US"/>
              <a:t>Step 2: Download </a:t>
            </a:r>
            <a:r>
              <a:rPr lang="en-US" err="1"/>
              <a:t>ClassyShark</a:t>
            </a:r>
            <a:endParaRPr lang="en-US"/>
          </a:p>
        </p:txBody>
      </p:sp>
      <p:sp>
        <p:nvSpPr>
          <p:cNvPr id="3" name="Text Placeholder 2">
            <a:extLst>
              <a:ext uri="{FF2B5EF4-FFF2-40B4-BE49-F238E27FC236}">
                <a16:creationId xmlns:a16="http://schemas.microsoft.com/office/drawing/2014/main" id="{F2071C28-722E-6849-882A-0E5948EFC9E6}"/>
              </a:ext>
            </a:extLst>
          </p:cNvPr>
          <p:cNvSpPr>
            <a:spLocks noGrp="1"/>
          </p:cNvSpPr>
          <p:nvPr>
            <p:ph type="body" idx="1"/>
          </p:nvPr>
        </p:nvSpPr>
        <p:spPr>
          <a:xfrm>
            <a:off x="952500" y="2590800"/>
            <a:ext cx="11099800" cy="799171"/>
          </a:xfrm>
        </p:spPr>
        <p:txBody>
          <a:bodyPr anchor="t"/>
          <a:lstStyle/>
          <a:p>
            <a:r>
              <a:rPr lang="en-GB">
                <a:hlinkClick r:id="rId3"/>
              </a:rPr>
              <a:t>https://github.com/google/android-classyshark</a:t>
            </a:r>
            <a:endParaRPr lang="en-GB"/>
          </a:p>
          <a:p>
            <a:endParaRPr lang="en-US"/>
          </a:p>
        </p:txBody>
      </p:sp>
      <p:pic>
        <p:nvPicPr>
          <p:cNvPr id="6" name="Picture 5">
            <a:extLst>
              <a:ext uri="{FF2B5EF4-FFF2-40B4-BE49-F238E27FC236}">
                <a16:creationId xmlns:a16="http://schemas.microsoft.com/office/drawing/2014/main" id="{218E762C-E0B4-4149-BB27-4ED5B450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89971"/>
            <a:ext cx="13004800" cy="6700841"/>
          </a:xfrm>
          <a:prstGeom prst="rect">
            <a:avLst/>
          </a:prstGeom>
        </p:spPr>
      </p:pic>
    </p:spTree>
    <p:extLst>
      <p:ext uri="{BB962C8B-B14F-4D97-AF65-F5344CB8AC3E}">
        <p14:creationId xmlns:p14="http://schemas.microsoft.com/office/powerpoint/2010/main" val="38162763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FBBC63-8BEC-5E4C-A6DF-C3795A0F3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742"/>
            <a:ext cx="15239397" cy="8697951"/>
          </a:xfrm>
          <a:prstGeom prst="rect">
            <a:avLst/>
          </a:prstGeom>
        </p:spPr>
      </p:pic>
      <p:sp>
        <p:nvSpPr>
          <p:cNvPr id="6" name="Left Arrow 5">
            <a:extLst>
              <a:ext uri="{FF2B5EF4-FFF2-40B4-BE49-F238E27FC236}">
                <a16:creationId xmlns:a16="http://schemas.microsoft.com/office/drawing/2014/main" id="{FB9D005C-23DD-A245-843A-7F1EAADD3A99}"/>
              </a:ext>
            </a:extLst>
          </p:cNvPr>
          <p:cNvSpPr/>
          <p:nvPr/>
        </p:nvSpPr>
        <p:spPr>
          <a:xfrm>
            <a:off x="7911509" y="6459460"/>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ular Callout 7">
            <a:extLst>
              <a:ext uri="{FF2B5EF4-FFF2-40B4-BE49-F238E27FC236}">
                <a16:creationId xmlns:a16="http://schemas.microsoft.com/office/drawing/2014/main" id="{EE9FE3DD-5EC9-DF44-8754-FB28B3DD704D}"/>
              </a:ext>
            </a:extLst>
          </p:cNvPr>
          <p:cNvSpPr/>
          <p:nvPr/>
        </p:nvSpPr>
        <p:spPr>
          <a:xfrm>
            <a:off x="8556401" y="3377033"/>
            <a:ext cx="3858322" cy="2029522"/>
          </a:xfrm>
          <a:prstGeom prst="wedgeRectCallout">
            <a:avLst>
              <a:gd name="adj1" fmla="val -57249"/>
              <a:gd name="adj2" fmla="val 10755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7FC5E24-F13D-F648-B307-9AD3788FF36D}"/>
              </a:ext>
            </a:extLst>
          </p:cNvPr>
          <p:cNvSpPr txBox="1"/>
          <p:nvPr/>
        </p:nvSpPr>
        <p:spPr>
          <a:xfrm>
            <a:off x="8894012" y="4119970"/>
            <a:ext cx="31223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Click ‘latest JAR’</a:t>
            </a:r>
            <a:endPar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9561608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37249-7A71-E140-958D-7BE9BB7DF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20" y="646771"/>
            <a:ext cx="14984349" cy="8898672"/>
          </a:xfrm>
          <a:prstGeom prst="rect">
            <a:avLst/>
          </a:prstGeom>
        </p:spPr>
      </p:pic>
      <p:sp>
        <p:nvSpPr>
          <p:cNvPr id="6" name="Left Arrow 5">
            <a:extLst>
              <a:ext uri="{FF2B5EF4-FFF2-40B4-BE49-F238E27FC236}">
                <a16:creationId xmlns:a16="http://schemas.microsoft.com/office/drawing/2014/main" id="{8CBBE7EC-7545-BB45-A84C-DB340031F97F}"/>
              </a:ext>
            </a:extLst>
          </p:cNvPr>
          <p:cNvSpPr/>
          <p:nvPr/>
        </p:nvSpPr>
        <p:spPr>
          <a:xfrm>
            <a:off x="4900680" y="6102621"/>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ular Callout 6">
            <a:extLst>
              <a:ext uri="{FF2B5EF4-FFF2-40B4-BE49-F238E27FC236}">
                <a16:creationId xmlns:a16="http://schemas.microsoft.com/office/drawing/2014/main" id="{B5157492-1858-1D43-BA86-3113905B0AA5}"/>
              </a:ext>
            </a:extLst>
          </p:cNvPr>
          <p:cNvSpPr/>
          <p:nvPr/>
        </p:nvSpPr>
        <p:spPr>
          <a:xfrm>
            <a:off x="9902283" y="3813717"/>
            <a:ext cx="2854712" cy="1895708"/>
          </a:xfrm>
          <a:prstGeom prst="wedgeRectCallout">
            <a:avLst>
              <a:gd name="adj1" fmla="val -189504"/>
              <a:gd name="adj2" fmla="val 8008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3B95901F-C4B6-6243-AA42-6F8E21D5C3BC}"/>
              </a:ext>
            </a:extLst>
          </p:cNvPr>
          <p:cNvSpPr txBox="1"/>
          <p:nvPr/>
        </p:nvSpPr>
        <p:spPr>
          <a:xfrm>
            <a:off x="10192215" y="4547911"/>
            <a:ext cx="229715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Download</a:t>
            </a:r>
          </a:p>
        </p:txBody>
      </p:sp>
    </p:spTree>
    <p:extLst>
      <p:ext uri="{BB962C8B-B14F-4D97-AF65-F5344CB8AC3E}">
        <p14:creationId xmlns:p14="http://schemas.microsoft.com/office/powerpoint/2010/main" val="9245210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4F5C0-4512-3F47-B246-E2A99C375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273050"/>
            <a:ext cx="12573000" cy="9207500"/>
          </a:xfrm>
          <a:prstGeom prst="rect">
            <a:avLst/>
          </a:prstGeom>
        </p:spPr>
      </p:pic>
    </p:spTree>
    <p:extLst>
      <p:ext uri="{BB962C8B-B14F-4D97-AF65-F5344CB8AC3E}">
        <p14:creationId xmlns:p14="http://schemas.microsoft.com/office/powerpoint/2010/main" val="7903198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6E0A-BAF3-DC4F-92F0-C1FE8D16ED4C}"/>
              </a:ext>
            </a:extLst>
          </p:cNvPr>
          <p:cNvSpPr>
            <a:spLocks noGrp="1"/>
          </p:cNvSpPr>
          <p:nvPr>
            <p:ph type="title"/>
          </p:nvPr>
        </p:nvSpPr>
        <p:spPr>
          <a:xfrm>
            <a:off x="952500" y="254000"/>
            <a:ext cx="11099800" cy="1351776"/>
          </a:xfrm>
        </p:spPr>
        <p:txBody>
          <a:bodyPr>
            <a:normAutofit fontScale="90000"/>
          </a:bodyPr>
          <a:lstStyle/>
          <a:p>
            <a:r>
              <a:rPr lang="en-US"/>
              <a:t>Step 3: Download an APK from APK Pure</a:t>
            </a:r>
          </a:p>
        </p:txBody>
      </p:sp>
      <p:sp>
        <p:nvSpPr>
          <p:cNvPr id="3" name="Text Placeholder 2">
            <a:extLst>
              <a:ext uri="{FF2B5EF4-FFF2-40B4-BE49-F238E27FC236}">
                <a16:creationId xmlns:a16="http://schemas.microsoft.com/office/drawing/2014/main" id="{F83BFE50-B286-1B48-A6C8-711D2D71DDF1}"/>
              </a:ext>
            </a:extLst>
          </p:cNvPr>
          <p:cNvSpPr>
            <a:spLocks noGrp="1"/>
          </p:cNvSpPr>
          <p:nvPr>
            <p:ph type="body" idx="1"/>
          </p:nvPr>
        </p:nvSpPr>
        <p:spPr>
          <a:xfrm>
            <a:off x="0" y="2513671"/>
            <a:ext cx="11099800" cy="6286500"/>
          </a:xfrm>
        </p:spPr>
        <p:txBody>
          <a:bodyPr anchor="t"/>
          <a:lstStyle/>
          <a:p>
            <a:r>
              <a:rPr lang="en-GB">
                <a:hlinkClick r:id="rId3"/>
              </a:rPr>
              <a:t>https://apkpure.com/</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3C734B64-13C5-584D-A287-14A3A8FF3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99626"/>
            <a:ext cx="8905876" cy="313690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EB9B8F57-8938-F649-80A4-5E496CA6B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3288" y="3707470"/>
            <a:ext cx="5499100" cy="5548041"/>
          </a:xfrm>
          <a:prstGeom prst="rect">
            <a:avLst/>
          </a:prstGeom>
        </p:spPr>
      </p:pic>
      <p:sp>
        <p:nvSpPr>
          <p:cNvPr id="12" name="Left Arrow 11">
            <a:extLst>
              <a:ext uri="{FF2B5EF4-FFF2-40B4-BE49-F238E27FC236}">
                <a16:creationId xmlns:a16="http://schemas.microsoft.com/office/drawing/2014/main" id="{22CCA62D-7337-1847-A3A7-075D3F1A05E2}"/>
              </a:ext>
            </a:extLst>
          </p:cNvPr>
          <p:cNvSpPr/>
          <p:nvPr/>
        </p:nvSpPr>
        <p:spPr>
          <a:xfrm rot="5400000">
            <a:off x="6092209" y="6460787"/>
            <a:ext cx="820380" cy="746887"/>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Left Arrow 12">
            <a:extLst>
              <a:ext uri="{FF2B5EF4-FFF2-40B4-BE49-F238E27FC236}">
                <a16:creationId xmlns:a16="http://schemas.microsoft.com/office/drawing/2014/main" id="{2C2CCA4A-2CCB-F247-9E3E-C355ED438D6C}"/>
              </a:ext>
            </a:extLst>
          </p:cNvPr>
          <p:cNvSpPr/>
          <p:nvPr/>
        </p:nvSpPr>
        <p:spPr>
          <a:xfrm>
            <a:off x="9592648" y="7907511"/>
            <a:ext cx="820380" cy="746887"/>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16698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B44D-0234-824A-96CC-21A7A59010C9}"/>
              </a:ext>
            </a:extLst>
          </p:cNvPr>
          <p:cNvSpPr>
            <a:spLocks noGrp="1"/>
          </p:cNvSpPr>
          <p:nvPr>
            <p:ph type="title"/>
          </p:nvPr>
        </p:nvSpPr>
        <p:spPr/>
        <p:txBody>
          <a:bodyPr/>
          <a:lstStyle/>
          <a:p>
            <a:r>
              <a:rPr lang="en-US"/>
              <a:t>If iOS won’t download?</a:t>
            </a:r>
          </a:p>
        </p:txBody>
      </p:sp>
      <p:sp>
        <p:nvSpPr>
          <p:cNvPr id="3" name="Text Placeholder 2">
            <a:extLst>
              <a:ext uri="{FF2B5EF4-FFF2-40B4-BE49-F238E27FC236}">
                <a16:creationId xmlns:a16="http://schemas.microsoft.com/office/drawing/2014/main" id="{6203E592-A5B3-4C4C-9E8C-DD82173497C5}"/>
              </a:ext>
            </a:extLst>
          </p:cNvPr>
          <p:cNvSpPr>
            <a:spLocks noGrp="1"/>
          </p:cNvSpPr>
          <p:nvPr>
            <p:ph type="body" idx="1"/>
          </p:nvPr>
        </p:nvSpPr>
        <p:spPr/>
        <p:txBody>
          <a:bodyPr anchor="t"/>
          <a:lstStyle/>
          <a:p>
            <a:r>
              <a:rPr lang="en-US">
                <a:hlinkClick r:id="rId2"/>
              </a:rPr>
              <a:t>https://support.apple.com/en-us/HT202491</a:t>
            </a:r>
            <a:r>
              <a:rPr lang="en-US"/>
              <a:t> </a:t>
            </a:r>
          </a:p>
        </p:txBody>
      </p:sp>
      <p:pic>
        <p:nvPicPr>
          <p:cNvPr id="5" name="Picture 4" descr="Graphical user interface, text, application&#10;&#10;Description automatically generated">
            <a:extLst>
              <a:ext uri="{FF2B5EF4-FFF2-40B4-BE49-F238E27FC236}">
                <a16:creationId xmlns:a16="http://schemas.microsoft.com/office/drawing/2014/main" id="{C0360D45-F498-BA40-870B-A5A1ECF55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149" y="3527348"/>
            <a:ext cx="11404600" cy="8140700"/>
          </a:xfrm>
          <a:prstGeom prst="rect">
            <a:avLst/>
          </a:prstGeom>
        </p:spPr>
      </p:pic>
    </p:spTree>
    <p:extLst>
      <p:ext uri="{BB962C8B-B14F-4D97-AF65-F5344CB8AC3E}">
        <p14:creationId xmlns:p14="http://schemas.microsoft.com/office/powerpoint/2010/main" val="2992394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Arrow 7">
            <a:extLst>
              <a:ext uri="{FF2B5EF4-FFF2-40B4-BE49-F238E27FC236}">
                <a16:creationId xmlns:a16="http://schemas.microsoft.com/office/drawing/2014/main" id="{7232B315-2BE1-5A46-952C-3A8A9AFF8451}"/>
              </a:ext>
            </a:extLst>
          </p:cNvPr>
          <p:cNvSpPr/>
          <p:nvPr/>
        </p:nvSpPr>
        <p:spPr>
          <a:xfrm rot="10800000">
            <a:off x="2403565" y="4101736"/>
            <a:ext cx="1582019" cy="244661"/>
          </a:xfrm>
          <a:prstGeom prst="leftArrow">
            <a:avLst>
              <a:gd name="adj1" fmla="val 10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descr="A screenshot of a computer&#10;&#10;Description automatically generated">
            <a:extLst>
              <a:ext uri="{FF2B5EF4-FFF2-40B4-BE49-F238E27FC236}">
                <a16:creationId xmlns:a16="http://schemas.microsoft.com/office/drawing/2014/main" id="{A67B4E1B-F5D2-614A-BE17-40F9CDAF4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99"/>
            <a:ext cx="13331361" cy="9704301"/>
          </a:xfrm>
          <a:prstGeom prst="rect">
            <a:avLst/>
          </a:prstGeom>
        </p:spPr>
      </p:pic>
      <p:sp>
        <p:nvSpPr>
          <p:cNvPr id="12" name="Rectangular Callout 11">
            <a:extLst>
              <a:ext uri="{FF2B5EF4-FFF2-40B4-BE49-F238E27FC236}">
                <a16:creationId xmlns:a16="http://schemas.microsoft.com/office/drawing/2014/main" id="{86C48342-BC2A-294C-AE08-D88812EB45BB}"/>
              </a:ext>
            </a:extLst>
          </p:cNvPr>
          <p:cNvSpPr/>
          <p:nvPr/>
        </p:nvSpPr>
        <p:spPr>
          <a:xfrm>
            <a:off x="22303" y="4630003"/>
            <a:ext cx="2899317" cy="2029525"/>
          </a:xfrm>
          <a:prstGeom prst="wedgeRectCallout">
            <a:avLst>
              <a:gd name="adj1" fmla="val 93440"/>
              <a:gd name="adj2" fmla="val -91126"/>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3ADA25A-CC05-EB47-9B6A-60216247C562}"/>
              </a:ext>
            </a:extLst>
          </p:cNvPr>
          <p:cNvSpPr txBox="1"/>
          <p:nvPr/>
        </p:nvSpPr>
        <p:spPr>
          <a:xfrm>
            <a:off x="209004" y="5051228"/>
            <a:ext cx="219456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 2: click the APK you just downloaded</a:t>
            </a:r>
          </a:p>
        </p:txBody>
      </p:sp>
      <p:sp>
        <p:nvSpPr>
          <p:cNvPr id="14" name="Rectangular Callout 13">
            <a:extLst>
              <a:ext uri="{FF2B5EF4-FFF2-40B4-BE49-F238E27FC236}">
                <a16:creationId xmlns:a16="http://schemas.microsoft.com/office/drawing/2014/main" id="{A21BA89C-EF3B-7B48-9082-F3C967FB06BE}"/>
              </a:ext>
            </a:extLst>
          </p:cNvPr>
          <p:cNvSpPr/>
          <p:nvPr/>
        </p:nvSpPr>
        <p:spPr>
          <a:xfrm>
            <a:off x="46954" y="6943134"/>
            <a:ext cx="2899317" cy="2029525"/>
          </a:xfrm>
          <a:prstGeom prst="wedgeRectCallout">
            <a:avLst>
              <a:gd name="adj1" fmla="val 277924"/>
              <a:gd name="adj2" fmla="val -924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TextBox 14">
            <a:extLst>
              <a:ext uri="{FF2B5EF4-FFF2-40B4-BE49-F238E27FC236}">
                <a16:creationId xmlns:a16="http://schemas.microsoft.com/office/drawing/2014/main" id="{F055A8AA-A1D8-3F4A-B3CB-AC1115618EA5}"/>
              </a:ext>
            </a:extLst>
          </p:cNvPr>
          <p:cNvSpPr txBox="1"/>
          <p:nvPr/>
        </p:nvSpPr>
        <p:spPr>
          <a:xfrm>
            <a:off x="249210" y="7823116"/>
            <a:ext cx="215435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 3: Open</a:t>
            </a:r>
          </a:p>
        </p:txBody>
      </p:sp>
      <p:sp>
        <p:nvSpPr>
          <p:cNvPr id="10" name="Rectangular Callout 9">
            <a:extLst>
              <a:ext uri="{FF2B5EF4-FFF2-40B4-BE49-F238E27FC236}">
                <a16:creationId xmlns:a16="http://schemas.microsoft.com/office/drawing/2014/main" id="{999374CF-25F9-164D-87A4-4B4A6FFCD263}"/>
              </a:ext>
            </a:extLst>
          </p:cNvPr>
          <p:cNvSpPr/>
          <p:nvPr/>
        </p:nvSpPr>
        <p:spPr>
          <a:xfrm>
            <a:off x="7550331" y="402508"/>
            <a:ext cx="2899317" cy="2029525"/>
          </a:xfrm>
          <a:prstGeom prst="wedgeRectCallout">
            <a:avLst>
              <a:gd name="adj1" fmla="val -193109"/>
              <a:gd name="adj2" fmla="val -30624"/>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TextBox 10">
            <a:extLst>
              <a:ext uri="{FF2B5EF4-FFF2-40B4-BE49-F238E27FC236}">
                <a16:creationId xmlns:a16="http://schemas.microsoft.com/office/drawing/2014/main" id="{F37807EF-472E-B74C-9BF6-5D03D32E977B}"/>
              </a:ext>
            </a:extLst>
          </p:cNvPr>
          <p:cNvSpPr txBox="1"/>
          <p:nvPr/>
        </p:nvSpPr>
        <p:spPr>
          <a:xfrm>
            <a:off x="7624353" y="996642"/>
            <a:ext cx="22729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Step1: click folder</a:t>
            </a:r>
          </a:p>
        </p:txBody>
      </p:sp>
      <p:sp>
        <p:nvSpPr>
          <p:cNvPr id="7" name="Left Arrow 6">
            <a:extLst>
              <a:ext uri="{FF2B5EF4-FFF2-40B4-BE49-F238E27FC236}">
                <a16:creationId xmlns:a16="http://schemas.microsoft.com/office/drawing/2014/main" id="{B3411FB7-37F6-764F-8D60-B124D847F377}"/>
              </a:ext>
            </a:extLst>
          </p:cNvPr>
          <p:cNvSpPr/>
          <p:nvPr/>
        </p:nvSpPr>
        <p:spPr>
          <a:xfrm rot="5400000">
            <a:off x="-1491942" y="2466999"/>
            <a:ext cx="4348979" cy="169437"/>
          </a:xfrm>
          <a:prstGeom prst="leftArrow">
            <a:avLst>
              <a:gd name="adj1" fmla="val 10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1136509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915</Words>
  <Application>Microsoft Macintosh PowerPoint</Application>
  <PresentationFormat>Custom</PresentationFormat>
  <Paragraphs>65</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Helvetica Light</vt:lpstr>
      <vt:lpstr>Helvetica Neue</vt:lpstr>
      <vt:lpstr>Helvetica Neue Light</vt:lpstr>
      <vt:lpstr>Helvetica Neue Medium</vt:lpstr>
      <vt:lpstr>White</vt:lpstr>
      <vt:lpstr>PowerPoint Presentation</vt:lpstr>
      <vt:lpstr>Step 1: JDK Download (Java Developer Kit):</vt:lpstr>
      <vt:lpstr>Step 2: Download ClassyShark</vt:lpstr>
      <vt:lpstr>PowerPoint Presentation</vt:lpstr>
      <vt:lpstr>PowerPoint Presentation</vt:lpstr>
      <vt:lpstr>PowerPoint Presentation</vt:lpstr>
      <vt:lpstr>Step 3: Download an APK from APK Pure</vt:lpstr>
      <vt:lpstr>If iOS won’t download?</vt:lpstr>
      <vt:lpstr>PowerPoint Presentation</vt:lpstr>
      <vt:lpstr>PowerPoint Presentation</vt:lpstr>
      <vt:lpstr>Looking at Manifests…</vt:lpstr>
      <vt:lpstr>Understanding permissions</vt:lpstr>
      <vt:lpstr>Manifests are a bit overwhelming…</vt:lpstr>
      <vt:lpstr>Manifests also show us activities, which give us clues about the trackers inside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2</dc:title>
  <cp:lastModifiedBy>Jennifer Pybus</cp:lastModifiedBy>
  <cp:revision>3</cp:revision>
  <dcterms:modified xsi:type="dcterms:W3CDTF">2023-02-01T13:43:21Z</dcterms:modified>
</cp:coreProperties>
</file>